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B12C9-5EEF-4442-B291-6253D9F722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030559-6445-4A63-B98E-A38C22734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ED886-6DF9-4A30-8526-EAAAA28B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9464-521E-43CC-9FCF-00BBF862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3C8F6-A6CA-4E2D-9C15-BF6EF443D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2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2C8C9-44E6-4083-B93D-625E4783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D3131-72AE-45E0-8CEE-74A5A5064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2CB0B-36D4-4C18-94AC-8198F3B0E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016E5-A7D7-49F6-BD91-7AEF7E07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EB562-74BE-47F4-BFE4-4114DA3E9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4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549422-A569-4CD5-A152-9FBCC7D26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70694C-1BEA-48BB-8422-663322417F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FDF00-F751-49F4-9771-CFED6A070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A7BF9-14BF-4028-B803-A5E30ECF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22E28-F7F3-413F-938E-953A1A849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7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C7A57-4703-41E3-8A8A-F0CCC146B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4BEB8-A7EB-429C-83C2-28D8DEBBC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C2B5C-014F-4BB9-94BE-AC2EAE6F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A4420-BA03-43A2-9838-E9D1385B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1595B-F667-45D7-B383-8CD51CB2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4F6A1-E9E7-427D-A49A-B6F76A535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7A764-ACED-41A3-AC47-0C0DB6FD3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E67DD-5504-4D74-BCB0-9FE1EE2F3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42EC1-FFC7-4E38-A9C8-4ED2E00BC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C023D-96F6-4807-8A41-44A89765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5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24014-CB37-47EA-8115-D117C0AA7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39C38-9D1A-43B1-A4A7-1A1706529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71247-89F5-4FA8-A58A-E8D34D8F8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EB061-0BA9-4FAE-89C7-4F7352631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2E478F-A8BD-4689-BCB3-7CFBCC942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62F55-0722-4DB1-A067-E7BC31792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2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FB063-23F8-4494-94D4-9D20813A1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EA812-B3DE-46BE-8A1E-4C00BF2E2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34616-1351-45DF-BFF7-72E12A5F9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2E91CA-4001-48B8-9040-FA78A14191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69F35-92F4-4FF7-AA32-7BF45AED5D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CADDC8-6865-4F33-9D12-282A5E1D2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EDAAC3-316B-4BDC-8AE8-50B988C82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9407AF-F32B-4E05-8B83-A2E82B1C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38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37B13-A8D1-4814-AE25-5AA9E93EB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4DFEA5-B322-40B2-A94D-C5CCF6138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12A029-572F-4FB5-8630-571D9FC0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FC4C6-E2DD-4791-BB8A-07919F3EB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1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19BA39-EBAF-409F-B721-93FBBA25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B49891-9A0A-4918-8C73-A5BAAC58B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6A93F9-5C72-40CE-88AD-25CA335E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62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03D81-F1CE-4D74-84E1-613AB8740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D1FAF-3624-4468-8991-A0EECCB32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24521A-490F-4303-8FD5-60ADC6D8E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14EA4-B5E0-45D1-82AD-71E6953AE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8600C-61E1-4235-A039-ABF2E5B81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571CA-F5F0-4844-A3AB-2054AD2D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68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103D3-09CE-404B-A8D0-F1947525D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80195D-2B8D-4D85-B7BD-D918C218E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0B6CA6-EE0B-4472-82F6-729DDE630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A720C-EC5D-4344-8531-4A4617AA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6782D-F8E2-4828-BC51-A75D88321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A5221-7C1C-4DA0-8E72-73782399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16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0EFA6B-EA95-43A6-804F-F1BE9503D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FC078-1733-4363-ABE6-9C193B68C4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836E3-C6C0-4A6C-BAED-CF4CCC44DC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B5A78-D79D-4EE6-B299-A65CA4334E32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AC8CF-17D6-435A-80FF-4A97C2D22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44842-B9B0-41B5-B3FA-C5EB10E09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E692B-F21B-412E-B716-9A2C14C845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B46B736-4A46-4BA7-BEEE-4B7283120B4E}"/>
              </a:ext>
            </a:extLst>
          </p:cNvPr>
          <p:cNvGrpSpPr/>
          <p:nvPr/>
        </p:nvGrpSpPr>
        <p:grpSpPr>
          <a:xfrm>
            <a:off x="929946" y="383531"/>
            <a:ext cx="4289233" cy="2920208"/>
            <a:chOff x="5207570" y="3430598"/>
            <a:chExt cx="3625918" cy="209722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E38F694-F934-42EB-BCA8-877B18C5DA0C}"/>
                </a:ext>
              </a:extLst>
            </p:cNvPr>
            <p:cNvSpPr txBox="1"/>
            <p:nvPr/>
          </p:nvSpPr>
          <p:spPr>
            <a:xfrm>
              <a:off x="5207570" y="3430598"/>
              <a:ext cx="725252" cy="198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Figure 4D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51B86A1-0DA8-4B15-9571-B5ED13D7CA41}"/>
                </a:ext>
              </a:extLst>
            </p:cNvPr>
            <p:cNvGrpSpPr/>
            <p:nvPr/>
          </p:nvGrpSpPr>
          <p:grpSpPr>
            <a:xfrm>
              <a:off x="5637614" y="5058237"/>
              <a:ext cx="3195874" cy="469582"/>
              <a:chOff x="1542360" y="6014455"/>
              <a:chExt cx="3493212" cy="403322"/>
            </a:xfrm>
          </p:grpSpPr>
          <p:pic>
            <p:nvPicPr>
              <p:cNvPr id="16" name="Picture 15" descr="A close-up of a calculator&#10;&#10;Description automatically generated with low confidence">
                <a:extLst>
                  <a:ext uri="{FF2B5EF4-FFF2-40B4-BE49-F238E27FC236}">
                    <a16:creationId xmlns:a16="http://schemas.microsoft.com/office/drawing/2014/main" id="{5D998A95-9ACC-4AFE-AA66-2B16BAB2C9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33"/>
              <a:stretch/>
            </p:blipFill>
            <p:spPr>
              <a:xfrm>
                <a:off x="2372540" y="6014455"/>
                <a:ext cx="2157406" cy="40332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07E8F100-9E94-4A57-A8B2-E43AD964FF61}"/>
                  </a:ext>
                </a:extLst>
              </p:cNvPr>
              <p:cNvGrpSpPr/>
              <p:nvPr/>
            </p:nvGrpSpPr>
            <p:grpSpPr>
              <a:xfrm>
                <a:off x="4507579" y="6085929"/>
                <a:ext cx="527993" cy="223926"/>
                <a:chOff x="8319656" y="4900347"/>
                <a:chExt cx="527993" cy="223926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8BB7E738-E471-466E-9BAF-9B4D7AB0E785}"/>
                    </a:ext>
                  </a:extLst>
                </p:cNvPr>
                <p:cNvSpPr txBox="1"/>
                <p:nvPr/>
              </p:nvSpPr>
              <p:spPr>
                <a:xfrm>
                  <a:off x="8319656" y="4900347"/>
                  <a:ext cx="527993" cy="223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15600">
                    <a:defRPr/>
                  </a:pPr>
                  <a:r>
                    <a:rPr lang="en-US" sz="12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37kDa</a:t>
                  </a:r>
                  <a:endParaRPr lang="en-US" sz="1200" kern="0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12A8AAB-385D-411B-A8EB-54833EE4211D}"/>
                    </a:ext>
                  </a:extLst>
                </p:cNvPr>
                <p:cNvCxnSpPr/>
                <p:nvPr/>
              </p:nvCxnSpPr>
              <p:spPr>
                <a:xfrm>
                  <a:off x="8343816" y="5022910"/>
                  <a:ext cx="56971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A2A702-E210-4F97-B798-F7D2FCD8D5CD}"/>
                  </a:ext>
                </a:extLst>
              </p:cNvPr>
              <p:cNvSpPr txBox="1"/>
              <p:nvPr/>
            </p:nvSpPr>
            <p:spPr>
              <a:xfrm>
                <a:off x="1542360" y="6099212"/>
                <a:ext cx="615724" cy="223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156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en-US" sz="1200" kern="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2C9E87C9-A7D8-4D31-B00E-C71272E35706}"/>
                  </a:ext>
                </a:extLst>
              </p:cNvPr>
              <p:cNvSpPr/>
              <p:nvPr/>
            </p:nvSpPr>
            <p:spPr>
              <a:xfrm rot="5667723">
                <a:off x="2281396" y="6167067"/>
                <a:ext cx="62546" cy="56509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7" name="Picture 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0FAD6D4-7035-43F5-8C4B-8DFC8B5329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41" t="36453" r="16673" b="25833"/>
            <a:stretch/>
          </p:blipFill>
          <p:spPr>
            <a:xfrm>
              <a:off x="6395550" y="3731193"/>
              <a:ext cx="1969018" cy="1304383"/>
            </a:xfrm>
            <a:prstGeom prst="rect">
              <a:avLst/>
            </a:prstGeom>
          </p:spPr>
        </p:pic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ABFDD3F2-3EBF-418C-8322-6288C934884D}"/>
                </a:ext>
              </a:extLst>
            </p:cNvPr>
            <p:cNvSpPr/>
            <p:nvPr/>
          </p:nvSpPr>
          <p:spPr>
            <a:xfrm rot="5667723">
              <a:off x="6315991" y="3851881"/>
              <a:ext cx="72820" cy="51699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A231AB2-51AD-4B1C-8339-7DF9A7CC93AD}"/>
                </a:ext>
              </a:extLst>
            </p:cNvPr>
            <p:cNvSpPr txBox="1"/>
            <p:nvPr/>
          </p:nvSpPr>
          <p:spPr>
            <a:xfrm>
              <a:off x="5796772" y="3629532"/>
              <a:ext cx="633120" cy="597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Pro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-IL-1</a:t>
              </a:r>
              <a:r>
                <a:rPr lang="el-GR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0484D7-0C25-4571-A772-09A6E37B3284}"/>
                </a:ext>
              </a:extLst>
            </p:cNvPr>
            <p:cNvSpPr txBox="1"/>
            <p:nvPr/>
          </p:nvSpPr>
          <p:spPr>
            <a:xfrm>
              <a:off x="8324970" y="3712675"/>
              <a:ext cx="483052" cy="260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7AD5A65-A280-426D-BC8D-392FF099FC9E}"/>
                </a:ext>
              </a:extLst>
            </p:cNvPr>
            <p:cNvCxnSpPr/>
            <p:nvPr/>
          </p:nvCxnSpPr>
          <p:spPr>
            <a:xfrm>
              <a:off x="8351777" y="3855249"/>
              <a:ext cx="486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E9DFD2E3-A83B-46C5-8905-400B25E281AF}"/>
                </a:ext>
              </a:extLst>
            </p:cNvPr>
            <p:cNvSpPr/>
            <p:nvPr/>
          </p:nvSpPr>
          <p:spPr>
            <a:xfrm rot="5667723">
              <a:off x="6303840" y="4860888"/>
              <a:ext cx="72820" cy="51699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BC3486D-816C-4F06-8E18-A629E4FDEE9D}"/>
                </a:ext>
              </a:extLst>
            </p:cNvPr>
            <p:cNvSpPr txBox="1"/>
            <p:nvPr/>
          </p:nvSpPr>
          <p:spPr>
            <a:xfrm>
              <a:off x="8343035" y="4762599"/>
              <a:ext cx="483052" cy="260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F9E03B2-87FD-41F8-9CDD-19FB73030E0C}"/>
                </a:ext>
              </a:extLst>
            </p:cNvPr>
            <p:cNvSpPr txBox="1"/>
            <p:nvPr/>
          </p:nvSpPr>
          <p:spPr>
            <a:xfrm>
              <a:off x="5785024" y="4790583"/>
              <a:ext cx="536931" cy="477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p17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4A1D494-8D8F-4D00-B5CD-A04EC195E409}"/>
                </a:ext>
              </a:extLst>
            </p:cNvPr>
            <p:cNvCxnSpPr/>
            <p:nvPr/>
          </p:nvCxnSpPr>
          <p:spPr>
            <a:xfrm>
              <a:off x="8367017" y="4902333"/>
              <a:ext cx="486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1364E1B-8142-4ED2-A1A5-CA47903BC92F}"/>
              </a:ext>
            </a:extLst>
          </p:cNvPr>
          <p:cNvSpPr txBox="1"/>
          <p:nvPr/>
        </p:nvSpPr>
        <p:spPr>
          <a:xfrm>
            <a:off x="929946" y="4098761"/>
            <a:ext cx="1094472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 4. ATP-induced potassium current and NLRP3 inflammasome activation in Ca</a:t>
            </a:r>
            <a:r>
              <a:rPr lang="en-US" sz="1800" b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dependent manner. </a:t>
            </a:r>
          </a:p>
          <a:p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</a:rPr>
              <a:t>D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Extracellular Ca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dependent NLRP3 inflammasome activation in macrophages.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MDMs were primed with LPS and subsequently challenged with ATP and cell lysates or pellets were immunoblotted with indicated antibodies (anti-IL1</a:t>
            </a:r>
            <a:r>
              <a:rPr lang="el-G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β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Representative Western blotting results from three independent experiments showing reduced Caspase 1 activation (reduced Casp-1 p20) and IL-1</a:t>
            </a:r>
            <a:r>
              <a:rPr lang="el-G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β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maturation (reduced IL-1</a:t>
            </a:r>
            <a:r>
              <a:rPr lang="el-G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β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p17) in the absence of extracellular Ca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FAAD3E2-055D-46AC-BE0A-306CC1CE2E28}"/>
              </a:ext>
            </a:extLst>
          </p:cNvPr>
          <p:cNvGrpSpPr/>
          <p:nvPr/>
        </p:nvGrpSpPr>
        <p:grpSpPr>
          <a:xfrm>
            <a:off x="1426114" y="72732"/>
            <a:ext cx="3714636" cy="838688"/>
            <a:chOff x="5661932" y="987650"/>
            <a:chExt cx="2819978" cy="7264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143FD9A-BDFC-4108-8759-53C41D5EFD93}"/>
                </a:ext>
              </a:extLst>
            </p:cNvPr>
            <p:cNvSpPr txBox="1"/>
            <p:nvPr/>
          </p:nvSpPr>
          <p:spPr>
            <a:xfrm>
              <a:off x="5668408" y="1263755"/>
              <a:ext cx="1060502" cy="26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F4DE0CD-0E2F-408D-BD4A-97B1AC4A6718}"/>
                </a:ext>
              </a:extLst>
            </p:cNvPr>
            <p:cNvSpPr txBox="1"/>
            <p:nvPr/>
          </p:nvSpPr>
          <p:spPr>
            <a:xfrm>
              <a:off x="5661932" y="1453352"/>
              <a:ext cx="1060502" cy="26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45A3605-B16B-4854-B19A-E1F470695765}"/>
                </a:ext>
              </a:extLst>
            </p:cNvPr>
            <p:cNvCxnSpPr>
              <a:cxnSpLocks/>
            </p:cNvCxnSpPr>
            <p:nvPr/>
          </p:nvCxnSpPr>
          <p:spPr>
            <a:xfrm>
              <a:off x="6343430" y="1256174"/>
              <a:ext cx="1006483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954DD7C-9E48-4E02-80F8-B85C454C88CE}"/>
                </a:ext>
              </a:extLst>
            </p:cNvPr>
            <p:cNvCxnSpPr>
              <a:cxnSpLocks/>
            </p:cNvCxnSpPr>
            <p:nvPr/>
          </p:nvCxnSpPr>
          <p:spPr>
            <a:xfrm>
              <a:off x="7403931" y="1256174"/>
              <a:ext cx="92103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2378DC-EB1D-4F1B-A61B-D8C0D86304A0}"/>
                </a:ext>
              </a:extLst>
            </p:cNvPr>
            <p:cNvSpPr txBox="1"/>
            <p:nvPr/>
          </p:nvSpPr>
          <p:spPr>
            <a:xfrm>
              <a:off x="7393364" y="989321"/>
              <a:ext cx="1060502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itchFamily="34" charset="0"/>
                </a:rPr>
                <a:t>No Ca</a:t>
              </a:r>
              <a:r>
                <a:rPr lang="en-US" sz="1200" baseline="30000" dirty="0">
                  <a:latin typeface="Arial" panose="020B0604020202020204" pitchFamily="34" charset="0"/>
                  <a:cs typeface="Arial" pitchFamily="34" charset="0"/>
                </a:rPr>
                <a:t>2+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9878E11-9090-4292-A844-DB55AAF693C7}"/>
                </a:ext>
              </a:extLst>
            </p:cNvPr>
            <p:cNvSpPr txBox="1"/>
            <p:nvPr/>
          </p:nvSpPr>
          <p:spPr>
            <a:xfrm>
              <a:off x="6302364" y="987650"/>
              <a:ext cx="1060502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C726735-F3D8-4897-8C12-48FA16C95266}"/>
                </a:ext>
              </a:extLst>
            </p:cNvPr>
            <p:cNvSpPr txBox="1"/>
            <p:nvPr/>
          </p:nvSpPr>
          <p:spPr>
            <a:xfrm>
              <a:off x="6431606" y="1281186"/>
              <a:ext cx="2050304" cy="239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  +      +       -      +       +  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2B9F4DF-75CE-46A8-A71F-85FF70FA9967}"/>
                </a:ext>
              </a:extLst>
            </p:cNvPr>
            <p:cNvSpPr txBox="1"/>
            <p:nvPr/>
          </p:nvSpPr>
          <p:spPr>
            <a:xfrm>
              <a:off x="6430811" y="1411244"/>
              <a:ext cx="2050304" cy="239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  -       +       -       -       +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9929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3</cp:revision>
  <dcterms:created xsi:type="dcterms:W3CDTF">2022-10-11T16:51:16Z</dcterms:created>
  <dcterms:modified xsi:type="dcterms:W3CDTF">2023-03-10T18:15:58Z</dcterms:modified>
</cp:coreProperties>
</file>